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</p:sldMasterIdLst>
  <p:notesMasterIdLst>
    <p:notesMasterId r:id="rId19"/>
  </p:notesMasterIdLst>
  <p:handoutMasterIdLst>
    <p:handoutMasterId r:id="rId20"/>
  </p:handoutMasterIdLst>
  <p:sldIdLst>
    <p:sldId id="358" r:id="rId3"/>
    <p:sldId id="363" r:id="rId4"/>
    <p:sldId id="354" r:id="rId5"/>
    <p:sldId id="367" r:id="rId6"/>
    <p:sldId id="366" r:id="rId7"/>
    <p:sldId id="364" r:id="rId8"/>
    <p:sldId id="373" r:id="rId9"/>
    <p:sldId id="369" r:id="rId10"/>
    <p:sldId id="371" r:id="rId11"/>
    <p:sldId id="374" r:id="rId12"/>
    <p:sldId id="377" r:id="rId13"/>
    <p:sldId id="376" r:id="rId14"/>
    <p:sldId id="375" r:id="rId15"/>
    <p:sldId id="372" r:id="rId16"/>
    <p:sldId id="370" r:id="rId17"/>
    <p:sldId id="36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69F63E0-0F49-48CB-A658-7D55ACEC1C29}">
          <p14:sldIdLst>
            <p14:sldId id="358"/>
            <p14:sldId id="363"/>
          </p14:sldIdLst>
        </p14:section>
        <p14:section name="Geschcihte" id="{D416EC9B-DAE3-4B75-BBE7-B775D056E074}">
          <p14:sldIdLst>
            <p14:sldId id="354"/>
            <p14:sldId id="367"/>
          </p14:sldIdLst>
        </p14:section>
        <p14:section name="Stabilitätsstudie" id="{F1301ADA-90F7-46C6-9E2A-BA6C19DE0FAA}">
          <p14:sldIdLst>
            <p14:sldId id="366"/>
            <p14:sldId id="364"/>
            <p14:sldId id="373"/>
          </p14:sldIdLst>
        </p14:section>
        <p14:section name="Schmetterlingseffekt" id="{0BE11DFA-2E48-4299-83C1-8CBDD88C0F80}">
          <p14:sldIdLst>
            <p14:sldId id="369"/>
            <p14:sldId id="371"/>
            <p14:sldId id="374"/>
          </p14:sldIdLst>
        </p14:section>
        <p14:section name="extra pages" id="{C6DBA973-0E1B-472D-9ACB-37D2168E044C}">
          <p14:sldIdLst>
            <p14:sldId id="377"/>
            <p14:sldId id="376"/>
            <p14:sldId id="375"/>
            <p14:sldId id="372"/>
            <p14:sldId id="370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90CC"/>
    <a:srgbClr val="C40D1E"/>
    <a:srgbClr val="9013FE"/>
    <a:srgbClr val="434343"/>
    <a:srgbClr val="C40E02"/>
    <a:srgbClr val="FFFFFF"/>
    <a:srgbClr val="49CB40"/>
    <a:srgbClr val="C50E1F"/>
    <a:srgbClr val="B2B2B2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35012-BB17-4ED7-A8CB-FAEEB28C7B11}" v="981" dt="2023-09-13T19:29:36.581"/>
    <p1510:client id="{1798E42D-0EAB-488E-A71D-3FBF94ADEAAC}" v="126" dt="2023-09-13T16:06:51.301"/>
    <p1510:client id="{1F323634-7EBE-4C07-BE1B-A0BB6055AC7C}" v="1661" dt="2023-09-14T10:00:17.264"/>
    <p1510:client id="{9FAEACAC-B087-4019-B42E-ADE3A2B8ED75}" v="28" dt="2023-09-13T13:31:47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B4F083A-5C64-FB19-8380-7384C672BF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881C6F-EC24-C60F-55C1-71C90C3882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E5F8-8D77-4095-AC49-3C01DDEDC399}" type="datetimeFigureOut">
              <a:rPr lang="de-DE" smtClean="0"/>
              <a:t>14.09.2023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CA733D-5C6C-9E15-500A-2C37A07B5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135047-A420-FDDF-E5C0-D9F171E556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039EE-8ADA-4A79-B279-3EED341FF7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21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Platzhalter: Bild Titelfolie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8C730E-B3F8-944F-8BC2-E236CE7245E4}"/>
              </a:ext>
            </a:extLst>
          </p:cNvPr>
          <p:cNvSpPr txBox="1"/>
          <p:nvPr userDrawn="1"/>
        </p:nvSpPr>
        <p:spPr>
          <a:xfrm>
            <a:off x="-2031023" y="2620375"/>
            <a:ext cx="2021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Platzhalterbild ersetzen:</a:t>
            </a:r>
            <a:b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Bild löschen und durch neues Bild ersetzen &gt; über Bildformat &gt; Zuschneiden im Rahmen ggf. nachpositionieren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17960-7FEA-3C44-9F5C-B38F41DF0CD3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V1: Titelfolie mit Bild</a:t>
            </a:r>
          </a:p>
        </p:txBody>
      </p:sp>
    </p:spTree>
    <p:extLst>
      <p:ext uri="{BB962C8B-B14F-4D97-AF65-F5344CB8AC3E}">
        <p14:creationId xmlns:p14="http://schemas.microsoft.com/office/powerpoint/2010/main" val="275691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0704DC-2971-A248-9827-94150E3D8746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V2: Titelfolie ohne Bild</a:t>
            </a:r>
          </a:p>
        </p:txBody>
      </p:sp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Aufzählung 1. Ebene Arial Regular 18 </a:t>
            </a:r>
            <a:r>
              <a:rPr lang="de-DE" err="1"/>
              <a:t>pt</a:t>
            </a:r>
            <a:r>
              <a:rPr lang="de-DE"/>
              <a:t>, ZA: 24 </a:t>
            </a:r>
            <a:r>
              <a:rPr lang="de-DE" err="1"/>
              <a:t>pt</a:t>
            </a:r>
            <a:endParaRPr lang="de-DE"/>
          </a:p>
          <a:p>
            <a:pPr lvl="1"/>
            <a:r>
              <a:rPr lang="de-DE"/>
              <a:t>2. Ebene</a:t>
            </a:r>
          </a:p>
          <a:p>
            <a:pPr lvl="2"/>
            <a:r>
              <a:rPr lang="de-DE"/>
              <a:t>3. Ebene</a:t>
            </a:r>
          </a:p>
          <a:p>
            <a:pPr lvl="3"/>
            <a:r>
              <a:rPr lang="de-DE"/>
              <a:t>4. Ebene</a:t>
            </a:r>
          </a:p>
          <a:p>
            <a:pPr lvl="4"/>
            <a:r>
              <a:rPr lang="de-DE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Regular 18pt, ZA: 24pt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br>
              <a:rPr lang="de-DE"/>
            </a:br>
            <a:r>
              <a:rPr lang="de-DE"/>
              <a:t>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Headline Arial Regular 24pt, ZA: 28pt</a:t>
            </a:r>
            <a:br>
              <a:rPr lang="de-DE"/>
            </a:br>
            <a:r>
              <a:rPr lang="de-DE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FA8C39-046E-E34F-8E80-7B9D099D72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82400"/>
            <a:ext cx="3982945" cy="40935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Arial Regular 18pt, ZA: 24pt </a:t>
            </a:r>
            <a:br>
              <a:rPr lang="de-DE"/>
            </a:b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br>
              <a:rPr lang="de-DE"/>
            </a:br>
            <a:r>
              <a:rPr lang="de-DE"/>
              <a:t>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8BAC5633-896E-0F44-8840-CC87B5BE70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B97D328-84F0-2C4A-BBAB-1E79CDFE9B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Headline Arial Regular 24pt, ZA: 28pt</a:t>
            </a:r>
            <a:br>
              <a:rPr lang="de-DE"/>
            </a:br>
            <a:r>
              <a:rPr lang="de-DE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66438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alt - Bild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278302A-602E-374F-9D64-8FCFB4DC60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64399"/>
            <a:ext cx="3981600" cy="411120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Aufzählung 1. Ebene Arial Regular 18 </a:t>
            </a:r>
            <a:r>
              <a:rPr lang="de-DE" err="1"/>
              <a:t>pt</a:t>
            </a:r>
            <a:r>
              <a:rPr lang="de-DE"/>
              <a:t>, ZA: 24 </a:t>
            </a:r>
            <a:r>
              <a:rPr lang="de-DE" err="1"/>
              <a:t>pt</a:t>
            </a:r>
            <a:endParaRPr lang="de-DE"/>
          </a:p>
          <a:p>
            <a:pPr lvl="1"/>
            <a:r>
              <a:rPr lang="de-DE"/>
              <a:t>2. Ebene</a:t>
            </a:r>
          </a:p>
          <a:p>
            <a:pPr lvl="2"/>
            <a:r>
              <a:rPr lang="de-DE"/>
              <a:t>3. Ebene</a:t>
            </a:r>
          </a:p>
          <a:p>
            <a:pPr lvl="3"/>
            <a:r>
              <a:rPr lang="de-DE"/>
              <a:t>4. Ebene</a:t>
            </a:r>
          </a:p>
          <a:p>
            <a:pPr lvl="4"/>
            <a:r>
              <a:rPr lang="de-DE"/>
              <a:t>5.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7DD2921-214D-B547-93DD-EB9D2A99CC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6E90AC2-BC99-614A-AF4F-584EF9915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Headline Arial Regular 24pt, ZA: 28pt</a:t>
            </a:r>
            <a:br>
              <a:rPr lang="de-DE"/>
            </a:br>
            <a:r>
              <a:rPr lang="de-DE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327643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20A730-187A-274D-A0E6-8412686F8775}"/>
              </a:ext>
            </a:extLst>
          </p:cNvPr>
          <p:cNvSpPr txBox="1"/>
          <p:nvPr userDrawn="1"/>
        </p:nvSpPr>
        <p:spPr>
          <a:xfrm>
            <a:off x="12292755" y="5534561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Titelseiten – Platzhalter für </a:t>
            </a:r>
            <a:r>
              <a:rPr lang="de-DE" sz="1000" b="1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Direkt auf dieser Folie &gt; Bild anklicken &gt; Rechtsklick &gt; Bild einfügen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27D4F0D-9351-B349-8187-43002862F183}"/>
              </a:ext>
            </a:extLst>
          </p:cNvPr>
          <p:cNvSpPr txBox="1"/>
          <p:nvPr userDrawn="1"/>
        </p:nvSpPr>
        <p:spPr>
          <a:xfrm>
            <a:off x="12292755" y="5612990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Folgeseiten – Platzhalter für </a:t>
            </a:r>
            <a:r>
              <a:rPr lang="de-DE" sz="1000" b="1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Folienmaster &gt; Nr. 2 bearbeiten &gt; Bild anklicken &gt; Rechtsklick &gt; Bild einfügen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1FA75A-4E02-534F-A661-8216932850DD}"/>
              </a:ext>
            </a:extLst>
          </p:cNvPr>
          <p:cNvSpPr txBox="1"/>
          <p:nvPr userDrawn="1"/>
        </p:nvSpPr>
        <p:spPr>
          <a:xfrm>
            <a:off x="-2243920" y="6474756"/>
            <a:ext cx="222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>
                <a:latin typeface="Arial" panose="020B0604020202020204" pitchFamily="34" charset="0"/>
                <a:cs typeface="Arial" panose="020B0604020202020204" pitchFamily="34" charset="0"/>
              </a:rPr>
              <a:t>Informationen in Fußzeile ändern:</a:t>
            </a:r>
            <a:b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Folienmaster &gt; Nr. 2 bearbeiten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F88A13-194B-9248-BDFD-1579E6D3EC48}"/>
              </a:ext>
            </a:extLst>
          </p:cNvPr>
          <p:cNvSpPr txBox="1"/>
          <p:nvPr userDrawn="1"/>
        </p:nvSpPr>
        <p:spPr>
          <a:xfrm>
            <a:off x="550800" y="6399924"/>
            <a:ext cx="1074739" cy="190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Seite </a:t>
            </a:r>
            <a:fld id="{675EF3AE-78B3-9641-A88A-C3B5FFA9245E}" type="slidenum">
              <a:rPr lang="de-DE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625600" y="6359304"/>
            <a:ext cx="7615318" cy="2659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Lorenz Attraktor | Margarita </a:t>
            </a:r>
            <a:r>
              <a:rPr lang="de-DE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Dementeva</a:t>
            </a:r>
            <a:r>
              <a:rPr lang="de-DE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Hans-Martin Schlesier| NLO WS 23/24</a:t>
            </a: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apsweb.mit.edu/sites/default/files/Predictability_hydrodynamic_flow_1963.pdf" TargetMode="External"/><Relationship Id="rId2" Type="http://schemas.openxmlformats.org/officeDocument/2006/relationships/hyperlink" Target="https://en.wikipedia.org/wiki/Gul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1566C600-4B84-5842-B3E8-43C0EE42DEAE}"/>
              </a:ext>
            </a:extLst>
          </p:cNvPr>
          <p:cNvSpPr txBox="1"/>
          <p:nvPr/>
        </p:nvSpPr>
        <p:spPr>
          <a:xfrm>
            <a:off x="550801" y="4973943"/>
            <a:ext cx="8328079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de-DE" sz="3000">
                <a:solidFill>
                  <a:schemeClr val="bg1"/>
                </a:solidFill>
                <a:latin typeface="Arial"/>
                <a:cs typeface="Arial"/>
              </a:rPr>
              <a:t>Lorenz Attraktor</a:t>
            </a:r>
          </a:p>
          <a:p>
            <a:pPr>
              <a:lnSpc>
                <a:spcPts val="3600"/>
              </a:lnSpc>
            </a:pPr>
            <a:r>
              <a:rPr lang="de-DE" sz="3000">
                <a:solidFill>
                  <a:schemeClr val="bg1"/>
                </a:solidFill>
                <a:latin typeface="Arial"/>
                <a:cs typeface="Arial"/>
              </a:rPr>
              <a:t>Chaos/Stabilität von Lösungen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D8A406-EC2B-3942-821D-690FFD0DA113}"/>
              </a:ext>
            </a:extLst>
          </p:cNvPr>
          <p:cNvSpPr txBox="1"/>
          <p:nvPr/>
        </p:nvSpPr>
        <p:spPr>
          <a:xfrm>
            <a:off x="550800" y="6085778"/>
            <a:ext cx="10244029" cy="283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Margarita </a:t>
            </a:r>
            <a:r>
              <a:rPr lang="de-DE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Dementeva</a:t>
            </a:r>
            <a:r>
              <a: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Hans-Martin Schlesier</a:t>
            </a:r>
            <a:r>
              <a:rPr lang="de-DE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 MMD | </a:t>
            </a:r>
            <a:r>
              <a:rPr lang="de-DE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lang="de-DE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oscilations</a:t>
            </a:r>
            <a:r>
              <a:rPr lang="de-DE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fld id="{0F6880AF-F197-8546-A084-1C3550DC2BAA}" type="datetime4">
              <a:rPr lang="de-DE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14. September 2023</a:t>
            </a:fld>
            <a:endParaRPr lang="de-DE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D7694-8877-21E7-10EE-6D04EE8F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9" y="1203953"/>
            <a:ext cx="7446818" cy="33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F6BD1-DCCD-B074-315B-0F73C728D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99387" y="2601457"/>
            <a:ext cx="8311908" cy="717437"/>
          </a:xfrm>
        </p:spPr>
        <p:txBody>
          <a:bodyPr/>
          <a:lstStyle/>
          <a:p>
            <a:pPr algn="ctr"/>
            <a:r>
              <a:rPr lang="de-DE" b="1"/>
              <a:t>Vielen Dank für die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33357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82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Lorentz Attraktor </a:t>
            </a:r>
          </a:p>
          <a:p>
            <a:r>
              <a:rPr lang="de-DE" sz="1800"/>
              <a:t>Geschichte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9600" y="1364399"/>
            <a:ext cx="5616257" cy="4111200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de-DE" err="1"/>
              <a:t>Rotating</a:t>
            </a:r>
            <a:r>
              <a:rPr lang="de-DE"/>
              <a:t> </a:t>
            </a:r>
            <a:r>
              <a:rPr lang="de-DE" err="1"/>
              <a:t>Basin</a:t>
            </a:r>
            <a:r>
              <a:rPr lang="de-DE"/>
              <a:t> Experiment (1958)</a:t>
            </a:r>
          </a:p>
          <a:p>
            <a:r>
              <a:rPr lang="de-DE">
                <a:latin typeface="Arial"/>
                <a:cs typeface="Arial"/>
              </a:rPr>
              <a:t>Ursprung für die Gl. für den LA</a:t>
            </a:r>
          </a:p>
          <a:p>
            <a:r>
              <a:rPr lang="de-DE">
                <a:latin typeface="Arial"/>
                <a:cs typeface="Arial"/>
              </a:rPr>
              <a:t>Temperaturdifferential zwischen Zylindern</a:t>
            </a:r>
          </a:p>
          <a:p>
            <a:r>
              <a:rPr lang="de-DE"/>
              <a:t>Fluid weist lokale Temperaturgradienten auf</a:t>
            </a:r>
          </a:p>
          <a:p>
            <a:r>
              <a:rPr lang="de-DE"/>
              <a:t>Zylinder rotiert um Mittelpunkt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41F0C-727F-11E9-3E4A-465A2287B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" b="48694"/>
          <a:stretch/>
        </p:blipFill>
        <p:spPr bwMode="auto">
          <a:xfrm>
            <a:off x="369691" y="1913659"/>
            <a:ext cx="5161193" cy="30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Lorentz Attraktor </a:t>
            </a:r>
          </a:p>
          <a:p>
            <a:r>
              <a:rPr lang="de-DE" sz="1800"/>
              <a:t>Geschichte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9600" y="1364399"/>
            <a:ext cx="4563664" cy="4111200"/>
          </a:xfrm>
        </p:spPr>
        <p:txBody>
          <a:bodyPr/>
          <a:lstStyle/>
          <a:p>
            <a:r>
              <a:rPr lang="de-DE"/>
              <a:t>Berechnungen wurden auf einem Royal </a:t>
            </a:r>
            <a:r>
              <a:rPr lang="de-DE" err="1"/>
              <a:t>MCBee</a:t>
            </a:r>
            <a:r>
              <a:rPr lang="de-DE"/>
              <a:t> LGP-30 durchgeführt</a:t>
            </a:r>
          </a:p>
          <a:p>
            <a:pPr lvl="1"/>
            <a:r>
              <a:rPr lang="de-DE"/>
              <a:t>1s pro Iteration</a:t>
            </a:r>
          </a:p>
          <a:p>
            <a:endParaRPr lang="de-DE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8EF667B-2A32-03D3-297F-27FCE6AF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0" y="1279545"/>
            <a:ext cx="5359570" cy="401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08612" y="1382400"/>
            <a:ext cx="5702553" cy="4093588"/>
          </a:xfrm>
        </p:spPr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x</a:t>
            </a:r>
            <a:r>
              <a:rPr lang="de-DE">
                <a:latin typeface="Arial"/>
                <a:cs typeface="Arial"/>
              </a:rPr>
              <a:t> -- Intensität der Konvektion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y</a:t>
            </a:r>
            <a:r>
              <a:rPr lang="de-DE">
                <a:latin typeface="Arial"/>
                <a:cs typeface="Arial"/>
              </a:rPr>
              <a:t> -- Temperaturdifferential zwischen den Strömungen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z</a:t>
            </a:r>
            <a:r>
              <a:rPr lang="de-DE">
                <a:latin typeface="Arial"/>
                <a:cs typeface="Arial"/>
              </a:rPr>
              <a:t> -- Abweichung zur Linearität</a:t>
            </a:r>
          </a:p>
          <a:p>
            <a:endParaRPr lang="de-DE"/>
          </a:p>
          <a:p>
            <a:r>
              <a:rPr lang="de-DE" err="1">
                <a:latin typeface="Arial"/>
                <a:cs typeface="Arial"/>
              </a:rPr>
              <a:t>Koeffinzienten</a:t>
            </a:r>
            <a:r>
              <a:rPr lang="de-DE">
                <a:latin typeface="Arial"/>
                <a:cs typeface="Arial"/>
              </a:rPr>
              <a:t> können auch strömungstechnische Größen zurückgeführt werden (</a:t>
            </a:r>
            <a:r>
              <a:rPr lang="de-DE" err="1">
                <a:latin typeface="Arial"/>
                <a:cs typeface="Arial"/>
              </a:rPr>
              <a:t>Prandlt</a:t>
            </a:r>
            <a:r>
              <a:rPr lang="de-DE">
                <a:latin typeface="Arial"/>
                <a:cs typeface="Arial"/>
              </a:rPr>
              <a:t> und </a:t>
            </a:r>
            <a:r>
              <a:rPr lang="de-DE" err="1">
                <a:latin typeface="Arial"/>
                <a:cs typeface="Arial"/>
              </a:rPr>
              <a:t>Rayleighnummer</a:t>
            </a:r>
            <a:r>
              <a:rPr lang="de-DE">
                <a:latin typeface="Arial"/>
                <a:cs typeface="Arial"/>
              </a:rPr>
              <a:t>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Lorentz Attraktor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9FCB6A42-C7DD-FC45-4666-E48DA172B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811" y="1382400"/>
                <a:ext cx="4283319" cy="100718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ts val="24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rgbClr val="43434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i="1">
                    <a:latin typeface="Cambria Math" panose="02040503050406030204" pitchFamily="18" charset="0"/>
                  </a:rPr>
                  <a:t>Gleichungen für den Lorentz Attraktor (LA)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6" name="Textplatzhalter 5">
                <a:extLst>
                  <a:ext uri="{FF2B5EF4-FFF2-40B4-BE49-F238E27FC236}">
                    <a16:creationId xmlns:a16="http://schemas.microsoft.com/office/drawing/2014/main" id="{9FCB6A42-C7DD-FC45-4666-E48DA172B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11" y="1382400"/>
                <a:ext cx="4283319" cy="1007186"/>
              </a:xfrm>
              <a:prstGeom prst="rect">
                <a:avLst/>
              </a:prstGeom>
              <a:blipFill>
                <a:blip r:embed="rId2"/>
                <a:stretch>
                  <a:fillRect l="-3419" t="-7273" r="-2422" b="-2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5">
                <a:extLst>
                  <a:ext uri="{FF2B5EF4-FFF2-40B4-BE49-F238E27FC236}">
                    <a16:creationId xmlns:a16="http://schemas.microsoft.com/office/drawing/2014/main" id="{0999FD77-DE59-0A7E-9331-B64FE26EB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811" y="3283437"/>
                <a:ext cx="3757413" cy="39759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ts val="24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rgbClr val="43434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0" i="1">
                    <a:latin typeface="Cambria Math" panose="02040503050406030204" pitchFamily="18" charset="0"/>
                  </a:rPr>
                  <a:t>Koeffizienten für den LA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=10 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=28  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=8/3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8" name="Textplatzhalter 5">
                <a:extLst>
                  <a:ext uri="{FF2B5EF4-FFF2-40B4-BE49-F238E27FC236}">
                    <a16:creationId xmlns:a16="http://schemas.microsoft.com/office/drawing/2014/main" id="{0999FD77-DE59-0A7E-9331-B64FE26E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11" y="3283437"/>
                <a:ext cx="3757413" cy="397597"/>
              </a:xfrm>
              <a:prstGeom prst="rect">
                <a:avLst/>
              </a:prstGeom>
              <a:blipFill>
                <a:blip r:embed="rId3"/>
                <a:stretch>
                  <a:fillRect l="-3896" t="-18462" b="-7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3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581850C7-4F71-BB75-B0F0-598476487DC9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6836023" y="1505095"/>
                <a:ext cx="3982945" cy="4093588"/>
              </a:xfrm>
            </p:spPr>
            <p:txBody>
              <a:bodyPr/>
              <a:lstStyle/>
              <a:p>
                <a:r>
                  <a:rPr lang="de-DE"/>
                  <a:t>Anfangsbedingungen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endParaRPr lang="de-DE" b="0"/>
              </a:p>
              <a:p>
                <a:r>
                  <a:rPr lang="de-DE"/>
                  <a:t>Stetige Lösungen für Konvektion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6 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,6 </m:t>
                          </m:r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,27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−6 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6 </m:t>
                          </m:r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,27</m:t>
                          </m:r>
                        </m:e>
                      </m:d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r>
                  <a:rPr lang="de-DE"/>
                  <a:t>Lösung für keine Konvektion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′′=[0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0,0]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581850C7-4F71-BB75-B0F0-598476487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6836023" y="1505095"/>
                <a:ext cx="3982945" cy="4093588"/>
              </a:xfrm>
              <a:blipFill>
                <a:blip r:embed="rId2"/>
                <a:stretch>
                  <a:fillRect l="-3517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A80C7E-D722-CD88-522D-094BBCD5B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Lorentz Attraktor </a:t>
            </a:r>
          </a:p>
          <a:p>
            <a:r>
              <a:rPr lang="de-DE" sz="1800"/>
              <a:t>Definition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313BD5-FA95-80D1-C4E0-73529202B417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4" t="14600" b="7886"/>
          <a:stretch/>
        </p:blipFill>
        <p:spPr bwMode="auto">
          <a:xfrm>
            <a:off x="385164" y="1381405"/>
            <a:ext cx="5545139" cy="409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0188BC-6CD0-AD4B-A4FB-7A918BB1E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Code </a:t>
            </a:r>
            <a:r>
              <a:rPr lang="de-DE" err="1"/>
              <a:t>examples</a:t>
            </a:r>
            <a:endParaRPr lang="de-DE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3913C5CE-83A0-B44C-9181-4118DEE6BCFA}"/>
              </a:ext>
            </a:extLst>
          </p:cNvPr>
          <p:cNvSpPr txBox="1">
            <a:spLocks/>
          </p:cNvSpPr>
          <p:nvPr/>
        </p:nvSpPr>
        <p:spPr>
          <a:xfrm>
            <a:off x="555867" y="1583496"/>
            <a:ext cx="9721850" cy="212407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2" charset="2"/>
              <a:buNone/>
            </a:pPr>
            <a:r>
              <a:rPr lang="de-DE" err="1">
                <a:solidFill>
                  <a:srgbClr val="1F90CC"/>
                </a:solidFill>
                <a:latin typeface="Consolas" panose="020B0609020204030204" pitchFamily="49" charset="0"/>
              </a:rPr>
              <a:t>def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animate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(i):</a:t>
            </a:r>
          </a:p>
          <a:p>
            <a:pPr marL="0" indent="0">
              <a:buFont typeface="Symbol" pitchFamily="2" charset="2"/>
              <a:buNone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line.set_data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trajectory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[:i, 0],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trajectory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[:i, 1])</a:t>
            </a:r>
          </a:p>
          <a:p>
            <a:pPr marL="0" indent="0">
              <a:buFont typeface="Symbol" pitchFamily="2" charset="2"/>
              <a:buNone/>
            </a:pP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        line.set_3d_properties(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</a:rPr>
              <a:t>trajectory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</a:rPr>
              <a:t>[:i, 2])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54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35AA28A-A65B-B5E7-AC7F-791E7629C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 | Chaos und Stabilität von Lösungen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0B1668-7B3A-5C09-BF18-3B6D4F880B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764" y="1755158"/>
            <a:ext cx="9712886" cy="3015201"/>
          </a:xfrm>
        </p:spPr>
        <p:txBody>
          <a:bodyPr lIns="0" tIns="0" rIns="91440" bIns="45720" anchor="t"/>
          <a:lstStyle/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Geschichte des Lorenz Attraktors</a:t>
            </a:r>
            <a:br>
              <a:rPr lang="de-DE">
                <a:latin typeface="Arial"/>
                <a:cs typeface="Arial"/>
              </a:rPr>
            </a:br>
            <a:endParaRPr lang="de-DE"/>
          </a:p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Grundgleichungen</a:t>
            </a:r>
            <a:br>
              <a:rPr lang="de-DE">
                <a:latin typeface="Arial"/>
                <a:cs typeface="Arial"/>
              </a:rPr>
            </a:br>
            <a:endParaRPr lang="de-DE"/>
          </a:p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Sensitivitätsstudie</a:t>
            </a:r>
            <a:br>
              <a:rPr lang="de-DE">
                <a:latin typeface="Arial"/>
                <a:cs typeface="Arial"/>
              </a:rPr>
            </a:br>
            <a:endParaRPr lang="de-DE">
              <a:latin typeface="Arial"/>
              <a:cs typeface="Arial"/>
            </a:endParaRPr>
          </a:p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Schmetterlingseffekt</a:t>
            </a:r>
            <a:br>
              <a:rPr lang="de-DE">
                <a:latin typeface="Arial"/>
                <a:cs typeface="Arial"/>
              </a:rPr>
            </a:br>
            <a:endParaRPr lang="de-DE">
              <a:latin typeface="Arial"/>
              <a:cs typeface="Arial"/>
            </a:endParaRPr>
          </a:p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393049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Geschichte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9599" y="1382328"/>
            <a:ext cx="5713132" cy="4102235"/>
          </a:xfrm>
        </p:spPr>
        <p:txBody>
          <a:bodyPr lIns="0" tIns="0" rIns="0" bIns="0" anchor="t"/>
          <a:lstStyle/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Paper von 1963 von Edward Lorenz</a:t>
            </a:r>
            <a:endParaRPr lang="de-DE"/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Untersuchung von unstetigen strömungsmechanischen Effekten</a:t>
            </a:r>
          </a:p>
          <a:p>
            <a:pPr lvl="1"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Speziell Einfluss auf Wettervorhersagen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Numerik als Werkzeug zum Finden von nicht-periodischen Lösungen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Spezielle Lösung der Konvektionsgleichung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2002 Beweis dass der Lorenz Attraktor zu den „</a:t>
            </a:r>
            <a:r>
              <a:rPr lang="de-DE" i="1" err="1">
                <a:latin typeface="Arial"/>
                <a:cs typeface="Arial"/>
              </a:rPr>
              <a:t>strange</a:t>
            </a:r>
            <a:r>
              <a:rPr lang="de-DE" i="1">
                <a:latin typeface="Arial"/>
                <a:cs typeface="Arial"/>
              </a:rPr>
              <a:t> </a:t>
            </a:r>
            <a:r>
              <a:rPr lang="de-DE" i="1" err="1">
                <a:latin typeface="Arial"/>
                <a:cs typeface="Arial"/>
              </a:rPr>
              <a:t>Attractors</a:t>
            </a:r>
            <a:r>
              <a:rPr lang="de-DE">
                <a:latin typeface="Arial"/>
                <a:cs typeface="Arial"/>
              </a:rPr>
              <a:t>“ gehört 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E8213B-5FFB-39F9-C977-4137623D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35" y="1381405"/>
            <a:ext cx="5537814" cy="265834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E6D9B-A474-A36B-8D9E-3E51043D3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 t="-65" b="65"/>
          <a:stretch/>
        </p:blipFill>
        <p:spPr>
          <a:xfrm>
            <a:off x="1560728" y="4039752"/>
            <a:ext cx="3677640" cy="1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9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Geschichte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63788" y="1229928"/>
            <a:ext cx="5616257" cy="4111200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de-DE" b="1" err="1">
                <a:latin typeface="Arial"/>
                <a:cs typeface="Arial"/>
              </a:rPr>
              <a:t>Rotating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Basin</a:t>
            </a:r>
            <a:r>
              <a:rPr lang="de-DE" b="1">
                <a:latin typeface="Arial"/>
                <a:cs typeface="Arial"/>
              </a:rPr>
              <a:t> Experiment </a:t>
            </a:r>
            <a:r>
              <a:rPr lang="de-DE">
                <a:latin typeface="Arial"/>
                <a:cs typeface="Arial"/>
              </a:rPr>
              <a:t>(1958)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Ursprung für die Gl. für den LA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Temperaturdifferential zwischen Zylindern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Fluid weist lokale Temperaturgradienten auf</a:t>
            </a: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Zylinder rotiert um Mittelpunkt</a:t>
            </a:r>
          </a:p>
          <a:p>
            <a:pPr>
              <a:buFont typeface="Arial" pitchFamily="2" charset="2"/>
              <a:buChar char="•"/>
            </a:pPr>
            <a:endParaRPr lang="de-DE"/>
          </a:p>
          <a:p>
            <a:pPr marL="0" indent="0">
              <a:buNone/>
            </a:pPr>
            <a:r>
              <a:rPr lang="de-DE" b="1">
                <a:latin typeface="Arial"/>
                <a:cs typeface="Arial"/>
              </a:rPr>
              <a:t>Numerische Berechnungen</a:t>
            </a:r>
            <a:endParaRPr lang="en-US" b="1"/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Durchführung auf Royal </a:t>
            </a:r>
            <a:r>
              <a:rPr lang="de-DE" err="1">
                <a:latin typeface="Arial"/>
                <a:cs typeface="Arial"/>
              </a:rPr>
              <a:t>MCBee</a:t>
            </a:r>
            <a:r>
              <a:rPr lang="de-DE">
                <a:latin typeface="Arial"/>
                <a:cs typeface="Arial"/>
              </a:rPr>
              <a:t> LGP-30</a:t>
            </a:r>
            <a:endParaRPr lang="en-US">
              <a:latin typeface="Arial"/>
              <a:cs typeface="Arial"/>
            </a:endParaRPr>
          </a:p>
          <a:p>
            <a:pPr>
              <a:buFont typeface="Arial" pitchFamily="2" charset="2"/>
              <a:buChar char="•"/>
            </a:pPr>
            <a:r>
              <a:rPr lang="de-DE">
                <a:latin typeface="Arial"/>
                <a:cs typeface="Arial"/>
              </a:rPr>
              <a:t>1s pro Iteration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41F0C-727F-11E9-3E4A-465A2287B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" b="48694"/>
          <a:stretch/>
        </p:blipFill>
        <p:spPr bwMode="auto">
          <a:xfrm>
            <a:off x="1104797" y="1205447"/>
            <a:ext cx="3959923" cy="23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13CD8E27-0815-3DD8-86AB-86325475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36" y="3637263"/>
            <a:ext cx="2983924" cy="22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4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259" y="3121553"/>
            <a:ext cx="4330953" cy="1565541"/>
          </a:xfrm>
        </p:spPr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x</a:t>
            </a:r>
            <a:r>
              <a:rPr lang="de-DE">
                <a:latin typeface="Arial"/>
                <a:cs typeface="Arial"/>
              </a:rPr>
              <a:t> -- Intensität der Konvektion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y</a:t>
            </a:r>
            <a:r>
              <a:rPr lang="de-DE">
                <a:latin typeface="Arial"/>
                <a:cs typeface="Arial"/>
              </a:rPr>
              <a:t> -- Temperaturdifferential zwischen</a:t>
            </a:r>
            <a:br>
              <a:rPr lang="de-DE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      den Strömungen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>
                <a:latin typeface="Arial"/>
                <a:cs typeface="Arial"/>
              </a:rPr>
              <a:t>z</a:t>
            </a:r>
            <a:r>
              <a:rPr lang="de-DE">
                <a:latin typeface="Arial"/>
                <a:cs typeface="Arial"/>
              </a:rPr>
              <a:t> -- Abweichung zur Linearität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/>
                <a:cs typeface="Arial"/>
              </a:rPr>
              <a:t>Spezielle </a:t>
            </a:r>
            <a:r>
              <a:rPr lang="de-DE" err="1">
                <a:latin typeface="Arial"/>
                <a:cs typeface="Arial"/>
              </a:rPr>
              <a:t>Koeffizientenwahl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Grundgleichungen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5">
                <a:extLst>
                  <a:ext uri="{FF2B5EF4-FFF2-40B4-BE49-F238E27FC236}">
                    <a16:creationId xmlns:a16="http://schemas.microsoft.com/office/drawing/2014/main" id="{F3A17A80-2C44-E346-499C-1954457E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610" y="1982798"/>
                <a:ext cx="3289680" cy="100718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ts val="24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rgbClr val="434343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3" name="Textplatzhalter 5">
                <a:extLst>
                  <a:ext uri="{FF2B5EF4-FFF2-40B4-BE49-F238E27FC236}">
                    <a16:creationId xmlns:a16="http://schemas.microsoft.com/office/drawing/2014/main" id="{F3A17A80-2C44-E346-499C-1954457E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10" y="1982798"/>
                <a:ext cx="3289680" cy="1007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8290B7-9DD3-4122-E7D0-CD5BF855FCE1}"/>
              </a:ext>
            </a:extLst>
          </p:cNvPr>
          <p:cNvSpPr txBox="1"/>
          <p:nvPr/>
        </p:nvSpPr>
        <p:spPr>
          <a:xfrm>
            <a:off x="762000" y="1479176"/>
            <a:ext cx="4491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err="1">
                <a:cs typeface="Calibri"/>
              </a:rPr>
              <a:t>Grundgleichungen</a:t>
            </a:r>
            <a:r>
              <a:rPr lang="en-GB" b="1">
                <a:cs typeface="Calibri"/>
              </a:rPr>
              <a:t> für den Lorenz </a:t>
            </a:r>
            <a:r>
              <a:rPr lang="en-GB" b="1" err="1">
                <a:cs typeface="Calibri"/>
              </a:rPr>
              <a:t>Attraktor</a:t>
            </a:r>
            <a:endParaRPr lang="en-GB" b="1">
              <a:cs typeface="Calibri"/>
            </a:endParaRP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B9FAE18-E9BC-4607-918B-23C5A33F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052650"/>
            <a:ext cx="3469340" cy="652346"/>
          </a:xfrm>
          <a:prstGeom prst="rect">
            <a:avLst/>
          </a:prstGeom>
        </p:spPr>
      </p:pic>
      <p:pic>
        <p:nvPicPr>
          <p:cNvPr id="11" name="Picture 8" descr="A graph with blue circles&#10;&#10;Description automatically generated">
            <a:extLst>
              <a:ext uri="{FF2B5EF4-FFF2-40B4-BE49-F238E27FC236}">
                <a16:creationId xmlns:a16="http://schemas.microsoft.com/office/drawing/2014/main" id="{787D4877-F0BD-E469-5049-485121996A84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4" t="14600" b="7886"/>
          <a:stretch/>
        </p:blipFill>
        <p:spPr bwMode="auto">
          <a:xfrm>
            <a:off x="5369540" y="1327617"/>
            <a:ext cx="5545139" cy="409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5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C88FF22-72E5-03E3-1CA0-14B22D2B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1799665"/>
            <a:ext cx="5746376" cy="43075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517678-F802-BDE9-E75E-0CC1E00E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47" y="1862417"/>
            <a:ext cx="5871881" cy="4388223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05368-A57B-B34E-B39D-3298810339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361" y="1326776"/>
            <a:ext cx="6437787" cy="4298836"/>
          </a:xfrm>
        </p:spPr>
        <p:txBody>
          <a:bodyPr lIns="0" tIns="0" rIns="0" bIns="0" anchor="t"/>
          <a:lstStyle/>
          <a:p>
            <a:r>
              <a:rPr lang="de-DE" b="1">
                <a:latin typeface="Arial"/>
                <a:cs typeface="Arial"/>
              </a:rPr>
              <a:t>Sensitivität bezüglich der Anfangsbedingungen (AB)</a:t>
            </a:r>
            <a:endParaRPr lang="de-DE" b="1"/>
          </a:p>
          <a:p>
            <a:endParaRPr lang="de-DE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/>
                <a:cs typeface="Arial"/>
              </a:rPr>
              <a:t>Vergleich von Trajektorien mit ähnlichen ABs,</a:t>
            </a:r>
            <a:br>
              <a:rPr lang="de-DE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          klein</a:t>
            </a:r>
            <a:endParaRPr lang="de-DE" sz="10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/>
              <a:cs typeface="Arial"/>
            </a:endParaRPr>
          </a:p>
          <a:p>
            <a:endParaRPr lang="de-DE"/>
          </a:p>
          <a:p>
            <a:pPr marL="285750" indent="-285750">
              <a:buChar char="•"/>
            </a:pP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4842567" cy="717437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Sensitivitätsanalyse</a:t>
            </a:r>
            <a:endParaRPr lang="de-DE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B115A-3656-DFB0-4AB4-72BE4F505B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F4169BF2-9CF8-BE99-71E7-4BA20A6A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05" y="1828891"/>
            <a:ext cx="5065058" cy="1039724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DFF1E90-3F83-C931-793B-18C454FCD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5" y="2139484"/>
            <a:ext cx="803462" cy="4364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B7AA0-E903-040F-17FB-B8D2F926DDC7}"/>
              </a:ext>
            </a:extLst>
          </p:cNvPr>
          <p:cNvSpPr txBox="1"/>
          <p:nvPr/>
        </p:nvSpPr>
        <p:spPr>
          <a:xfrm>
            <a:off x="4231340" y="5549152"/>
            <a:ext cx="3845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err="1">
                <a:cs typeface="Calibri"/>
              </a:rPr>
              <a:t>Differenz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schlecht</a:t>
            </a:r>
            <a:r>
              <a:rPr lang="en-GB" b="1">
                <a:cs typeface="Calibri"/>
              </a:rPr>
              <a:t> </a:t>
            </a:r>
            <a:r>
              <a:rPr lang="en-GB" b="1" err="1">
                <a:cs typeface="Calibri"/>
              </a:rPr>
              <a:t>ersichtlich</a:t>
            </a:r>
            <a:r>
              <a:rPr lang="en-GB" b="1">
                <a:cs typeface="Calibri"/>
              </a:rPr>
              <a:t>!</a:t>
            </a:r>
          </a:p>
        </p:txBody>
      </p:sp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2E028E-44AE-2333-BBA1-A865146E0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53" y="2670361"/>
            <a:ext cx="1543611" cy="531159"/>
          </a:xfrm>
          <a:prstGeom prst="rect">
            <a:avLst/>
          </a:prstGeom>
        </p:spPr>
      </p:pic>
      <p:pic>
        <p:nvPicPr>
          <p:cNvPr id="27" name="Picture 2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7BE6502-BC25-B36D-E74B-F96A79579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449" y="2777938"/>
            <a:ext cx="1730749" cy="53115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564863-A8D2-603C-839D-F05255D07B6E}"/>
              </a:ext>
            </a:extLst>
          </p:cNvPr>
          <p:cNvSpPr/>
          <p:nvPr/>
        </p:nvSpPr>
        <p:spPr>
          <a:xfrm>
            <a:off x="6399389" y="2871609"/>
            <a:ext cx="324555" cy="359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1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aph with a red line&#10;&#10;Description automatically generated">
            <a:extLst>
              <a:ext uri="{FF2B5EF4-FFF2-40B4-BE49-F238E27FC236}">
                <a16:creationId xmlns:a16="http://schemas.microsoft.com/office/drawing/2014/main" id="{C028E128-067B-7719-5F1F-4B55F0BF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8" y="2295605"/>
            <a:ext cx="6095999" cy="350391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05368-A57B-B34E-B39D-3298810339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361" y="914400"/>
            <a:ext cx="6437787" cy="2371425"/>
          </a:xfrm>
        </p:spPr>
        <p:txBody>
          <a:bodyPr lIns="0" tIns="0" rIns="0" bIns="0" anchor="t"/>
          <a:lstStyle/>
          <a:p>
            <a:endParaRPr lang="de-DE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/>
                <a:cs typeface="Arial"/>
              </a:rPr>
              <a:t>Vergleich von Trajektorien mit ähnlichen ABs,</a:t>
            </a:r>
            <a:br>
              <a:rPr lang="de-DE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          klein</a:t>
            </a:r>
            <a:endParaRPr lang="de-DE" sz="1000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  <a:p>
            <a:pPr marL="285750" indent="-285750">
              <a:buChar char="•"/>
            </a:pPr>
            <a:r>
              <a:rPr lang="de-DE">
                <a:latin typeface="Arial"/>
                <a:cs typeface="Arial"/>
              </a:rPr>
              <a:t>Untersuche die zeitliche Entwicklung der Differenz </a:t>
            </a:r>
            <a:endParaRPr lang="de-DE"/>
          </a:p>
          <a:p>
            <a:pPr marL="285750" indent="-285750">
              <a:buChar char="•"/>
            </a:pPr>
            <a:endParaRPr lang="de-DE"/>
          </a:p>
          <a:p>
            <a:endParaRPr lang="de-DE"/>
          </a:p>
          <a:p>
            <a:pPr marL="285750" indent="-285750">
              <a:buChar char="•"/>
            </a:pP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6545"/>
            <a:ext cx="8679461" cy="717437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Sensitivitätsanalyse -- Abhängigkeit von den </a:t>
            </a:r>
            <a:r>
              <a:rPr lang="de-DE" sz="1800" err="1">
                <a:latin typeface="Arial"/>
                <a:cs typeface="Arial"/>
              </a:rPr>
              <a:t>Anfgangsbedingungen</a:t>
            </a:r>
            <a:r>
              <a:rPr lang="de-DE" sz="1800">
                <a:latin typeface="Arial"/>
                <a:cs typeface="Arial"/>
              </a:rPr>
              <a:t> (AB)</a:t>
            </a:r>
            <a:endParaRPr lang="de-DE" sz="1800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F4169BF2-9CF8-BE99-71E7-4BA20A6A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05" y="1129644"/>
            <a:ext cx="5065058" cy="1039724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DFF1E90-3F83-C931-793B-18C454FC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5" y="1413343"/>
            <a:ext cx="803462" cy="436470"/>
          </a:xfrm>
          <a:prstGeom prst="rect">
            <a:avLst/>
          </a:prstGeom>
        </p:spPr>
      </p:pic>
      <p:pic>
        <p:nvPicPr>
          <p:cNvPr id="14" name="Picture 13" descr="A graph with red lines&#10;&#10;Description automatically generated">
            <a:extLst>
              <a:ext uri="{FF2B5EF4-FFF2-40B4-BE49-F238E27FC236}">
                <a16:creationId xmlns:a16="http://schemas.microsoft.com/office/drawing/2014/main" id="{A97D3A51-D535-410D-A840-30F154DCB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329" y="2294964"/>
            <a:ext cx="6866963" cy="34334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722AB4-C64B-5808-DBE2-03EDC4AF7072}"/>
              </a:ext>
            </a:extLst>
          </p:cNvPr>
          <p:cNvSpPr/>
          <p:nvPr/>
        </p:nvSpPr>
        <p:spPr>
          <a:xfrm>
            <a:off x="4168588" y="4607858"/>
            <a:ext cx="1595717" cy="555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&lt;</a:t>
            </a:r>
            <a:endParaRPr lang="en-GB">
              <a:solidFill>
                <a:schemeClr val="tx1"/>
              </a:solidFill>
              <a:cs typeface="Calibri"/>
            </a:endParaRPr>
          </a:p>
        </p:txBody>
      </p: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9869323-CDBF-D1D4-E675-F1698D6BC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51" y="4658846"/>
            <a:ext cx="1348628" cy="453839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31F955-1457-D9BE-1362-3EECF74AC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576" y="2039583"/>
            <a:ext cx="2232212" cy="4569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180EAD-0515-3BBE-98B7-46EF634CB7D4}"/>
              </a:ext>
            </a:extLst>
          </p:cNvPr>
          <p:cNvSpPr/>
          <p:nvPr/>
        </p:nvSpPr>
        <p:spPr>
          <a:xfrm>
            <a:off x="9735670" y="4751293"/>
            <a:ext cx="1595717" cy="555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&lt;</a:t>
            </a:r>
            <a:endParaRPr lang="en-GB">
              <a:solidFill>
                <a:schemeClr val="tx1"/>
              </a:solidFill>
              <a:cs typeface="Calibri"/>
            </a:endParaRPr>
          </a:p>
        </p:txBody>
      </p:sp>
      <p:pic>
        <p:nvPicPr>
          <p:cNvPr id="24" name="Picture 2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D8CDB9-06A5-F006-3AA4-B760E4A19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8959" y="4793316"/>
            <a:ext cx="1400176" cy="48073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BE3458-F68A-94C7-82C4-745962CDA0B3}"/>
              </a:ext>
            </a:extLst>
          </p:cNvPr>
          <p:cNvCxnSpPr/>
          <p:nvPr/>
        </p:nvCxnSpPr>
        <p:spPr>
          <a:xfrm flipH="1">
            <a:off x="6965576" y="3294529"/>
            <a:ext cx="152400" cy="1918447"/>
          </a:xfrm>
          <a:prstGeom prst="straightConnector1">
            <a:avLst/>
          </a:prstGeom>
          <a:ln w="57150">
            <a:solidFill>
              <a:srgbClr val="1F9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AE5CF-9E6B-A592-A0FE-BA6EB2665A75}"/>
              </a:ext>
            </a:extLst>
          </p:cNvPr>
          <p:cNvSpPr/>
          <p:nvPr/>
        </p:nvSpPr>
        <p:spPr>
          <a:xfrm>
            <a:off x="7091081" y="2850775"/>
            <a:ext cx="1891551" cy="38548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>
                <a:solidFill>
                  <a:srgbClr val="434343"/>
                </a:solidFill>
                <a:cs typeface="Calibri"/>
              </a:rPr>
              <a:t>klein</a:t>
            </a:r>
            <a:r>
              <a:rPr lang="en-GB">
                <a:solidFill>
                  <a:srgbClr val="434343"/>
                </a:solidFill>
                <a:cs typeface="Calibri"/>
              </a:rPr>
              <a:t>, </a:t>
            </a:r>
            <a:r>
              <a:rPr lang="en-GB" err="1">
                <a:solidFill>
                  <a:srgbClr val="434343"/>
                </a:solidFill>
                <a:cs typeface="Calibri"/>
              </a:rPr>
              <a:t>ungleich</a:t>
            </a:r>
            <a:r>
              <a:rPr lang="en-GB">
                <a:solidFill>
                  <a:srgbClr val="434343"/>
                </a:solidFill>
                <a:cs typeface="Calibri"/>
              </a:rPr>
              <a:t> 0!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Schmetterlingseffekt</a:t>
            </a:r>
            <a:endParaRPr lang="de-DE" sz="180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5345" y="2223567"/>
            <a:ext cx="9561309" cy="1624278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“One meteorologist remarked that if the theory were correct, one flap of a </a:t>
            </a:r>
            <a:r>
              <a:rPr lang="en-US" b="0" i="1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Gull"/>
              </a:rPr>
              <a:t>sea gull's</a:t>
            </a:r>
            <a:r>
              <a:rPr lang="en-US" b="0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wings would be enough to alter the course of the weather forever. The controversy has not yet been settled, but the most recent evidence seems to favor the sea gulls.”</a:t>
            </a:r>
          </a:p>
          <a:p>
            <a:pPr marL="0" indent="0" algn="ctr">
              <a:buNone/>
            </a:pP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Lorenz, Edward N. (1963). </a:t>
            </a:r>
            <a:r>
              <a:rPr lang="en-US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"The Predictability of Hydrodynamic Flow"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416647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Lorenz Attraktor </a:t>
            </a:r>
            <a:endParaRPr lang="de-DE"/>
          </a:p>
          <a:p>
            <a:r>
              <a:rPr lang="de-DE" sz="1800">
                <a:latin typeface="Arial"/>
                <a:cs typeface="Arial"/>
              </a:rPr>
              <a:t>Schmetterlingseffekt</a:t>
            </a:r>
            <a:endParaRPr lang="de-DE" sz="180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26D3924-6386-5CB8-382C-85EDE8F84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5345" y="1571051"/>
            <a:ext cx="9561309" cy="1614008"/>
          </a:xfrm>
        </p:spPr>
        <p:txBody>
          <a:bodyPr/>
          <a:lstStyle/>
          <a:p>
            <a:r>
              <a:rPr lang="de-DE"/>
              <a:t>Wiederkehrzeit : Die Dauer die ein System braucht um ungefähr in seinen Ausgangslage zurück zu kehren</a:t>
            </a:r>
          </a:p>
          <a:p>
            <a:r>
              <a:rPr lang="en-US">
                <a:solidFill>
                  <a:srgbClr val="202122"/>
                </a:solidFill>
              </a:rPr>
              <a:t>Sensitive </a:t>
            </a:r>
            <a:r>
              <a:rPr lang="en-US" err="1">
                <a:solidFill>
                  <a:srgbClr val="202122"/>
                </a:solidFill>
              </a:rPr>
              <a:t>Abhängigkeit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Ein System hat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eine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sensitive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Abhängigkeit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wenn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nahgelgene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Anfangsbedingungen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exponential </a:t>
            </a:r>
            <a:r>
              <a:rPr lang="en-US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divergieren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err="1">
                <a:solidFill>
                  <a:srgbClr val="202122"/>
                </a:solidFill>
              </a:rPr>
              <a:t>im</a:t>
            </a:r>
            <a:r>
              <a:rPr lang="en-US">
                <a:solidFill>
                  <a:srgbClr val="202122"/>
                </a:solidFill>
              </a:rPr>
              <a:t> </a:t>
            </a:r>
            <a:r>
              <a:rPr lang="en-US" err="1">
                <a:solidFill>
                  <a:srgbClr val="202122"/>
                </a:solidFill>
              </a:rPr>
              <a:t>Zeitverlauf</a:t>
            </a:r>
            <a:r>
              <a:rPr lang="en-US">
                <a:solidFill>
                  <a:srgbClr val="202122"/>
                </a:solidFill>
              </a:rPr>
              <a:t> </a:t>
            </a:r>
            <a:r>
              <a:rPr lang="en-US" err="1">
                <a:solidFill>
                  <a:srgbClr val="202122"/>
                </a:solidFill>
              </a:rPr>
              <a:t>divergieren</a:t>
            </a:r>
            <a:endParaRPr lang="en-US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3549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4A2A0730-D474-B642-9EC8-245B2B7F7B17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6D2ACD7B-51E4-3F4D-A883-FB2A0ECC7C6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NLO_Prasentation</Template>
  <TotalTime>0</TotalTime>
  <Words>537</Words>
  <Application>Microsoft Office PowerPoint</Application>
  <PresentationFormat>Breitbild</PresentationFormat>
  <Paragraphs>100</Paragraphs>
  <Slides>16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Symbol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Willi</dc:creator>
  <cp:lastModifiedBy>hans-martin Schlesier</cp:lastModifiedBy>
  <cp:revision>2</cp:revision>
  <cp:lastPrinted>2021-03-24T16:10:50Z</cp:lastPrinted>
  <dcterms:created xsi:type="dcterms:W3CDTF">2023-09-10T17:37:46Z</dcterms:created>
  <dcterms:modified xsi:type="dcterms:W3CDTF">2023-09-14T11:00:47Z</dcterms:modified>
</cp:coreProperties>
</file>